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56"/>
  </p:notesMasterIdLst>
  <p:handoutMasterIdLst>
    <p:handoutMasterId r:id="rId57"/>
  </p:handoutMasterIdLst>
  <p:sldIdLst>
    <p:sldId id="256" r:id="rId2"/>
    <p:sldId id="257" r:id="rId3"/>
    <p:sldId id="277" r:id="rId4"/>
    <p:sldId id="258" r:id="rId5"/>
    <p:sldId id="286" r:id="rId6"/>
    <p:sldId id="289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8" r:id="rId22"/>
    <p:sldId id="290" r:id="rId23"/>
    <p:sldId id="291" r:id="rId24"/>
    <p:sldId id="292" r:id="rId25"/>
    <p:sldId id="293" r:id="rId26"/>
    <p:sldId id="294" r:id="rId27"/>
    <p:sldId id="295" r:id="rId28"/>
    <p:sldId id="296" r:id="rId29"/>
    <p:sldId id="297" r:id="rId30"/>
    <p:sldId id="298" r:id="rId31"/>
    <p:sldId id="299" r:id="rId32"/>
    <p:sldId id="300" r:id="rId33"/>
    <p:sldId id="301" r:id="rId34"/>
    <p:sldId id="302" r:id="rId35"/>
    <p:sldId id="304" r:id="rId36"/>
    <p:sldId id="303" r:id="rId37"/>
    <p:sldId id="305" r:id="rId38"/>
    <p:sldId id="306" r:id="rId39"/>
    <p:sldId id="307" r:id="rId40"/>
    <p:sldId id="308" r:id="rId41"/>
    <p:sldId id="309" r:id="rId42"/>
    <p:sldId id="310" r:id="rId43"/>
    <p:sldId id="312" r:id="rId44"/>
    <p:sldId id="311" r:id="rId45"/>
    <p:sldId id="315" r:id="rId46"/>
    <p:sldId id="273" r:id="rId47"/>
    <p:sldId id="276" r:id="rId48"/>
    <p:sldId id="279" r:id="rId49"/>
    <p:sldId id="280" r:id="rId50"/>
    <p:sldId id="281" r:id="rId51"/>
    <p:sldId id="282" r:id="rId52"/>
    <p:sldId id="283" r:id="rId53"/>
    <p:sldId id="284" r:id="rId54"/>
    <p:sldId id="285" r:id="rId5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729" autoAdjust="0"/>
  </p:normalViewPr>
  <p:slideViewPr>
    <p:cSldViewPr>
      <p:cViewPr varScale="1">
        <p:scale>
          <a:sx n="67" d="100"/>
          <a:sy n="67" d="100"/>
        </p:scale>
        <p:origin x="-1476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27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0" d="100"/>
          <a:sy n="50" d="100"/>
        </p:scale>
        <p:origin x="-2299" y="-91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61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Effective Communication:  </a:t>
            </a:r>
          </a:p>
          <a:p>
            <a:r>
              <a:rPr lang="en-US" dirty="0" smtClean="0"/>
              <a:t>Helping Parents Find Their Voice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26B022-47EE-4F2D-9432-05F4120DB93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18878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9629AD-3DD7-4AD8-9A14-42467A007A19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95632-2D1F-43B2-9BEA-30AC582D2B0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33725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73671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94835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97619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35483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848902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1354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668020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66743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7494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7155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04547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89906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60913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23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9883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652902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02587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26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60740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27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529324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28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08041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6326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535402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30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014373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31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104164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32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03235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33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92898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34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24097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0165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62343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37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22136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38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25088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39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341191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349995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40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379821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41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879479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42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792057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43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6100284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44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94289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45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2770085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46</a:t>
            </a:fld>
            <a:endParaRPr lang="en-US" dirty="0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6548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48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34087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49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06362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8234126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854632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51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40414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52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6946890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53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472551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54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641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0024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9908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16370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895632-2D1F-43B2-9BEA-30AC582D2B0F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18238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10/28/2011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10/28/2011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 algn="l" eaLnBrk="1" latinLnBrk="0" hangingPunct="1"/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Effective Communication: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Helping Parents Find Their Voice</a:t>
            </a:r>
          </a:p>
          <a:p>
            <a:pPr algn="ctr"/>
            <a:endParaRPr lang="en-US" sz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en-US" sz="12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sz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Stephen J. Bavolek, Ph.D.</a:t>
            </a:r>
          </a:p>
          <a:p>
            <a:pPr algn="ctr"/>
            <a:r>
              <a:rPr lang="en-US" sz="1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Author of the </a:t>
            </a:r>
            <a:r>
              <a:rPr lang="en-US" sz="1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Nurturing Parenting Programs</a:t>
            </a:r>
            <a:r>
              <a:rPr lang="en-US" sz="1600" dirty="0" smtClean="0"/>
              <a:t> </a:t>
            </a:r>
            <a:r>
              <a:rPr lang="en-US" sz="1600" dirty="0" smtClean="0">
                <a:solidFill>
                  <a:srgbClr val="FFC000"/>
                </a:solidFill>
              </a:rPr>
              <a:t>®</a:t>
            </a:r>
          </a:p>
          <a:p>
            <a:pPr algn="ctr"/>
            <a:endParaRPr lang="en-US" sz="1200" dirty="0" smtClean="0"/>
          </a:p>
          <a:p>
            <a:pPr algn="ctr"/>
            <a:endParaRPr lang="en-US" sz="12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 of the Adult’s </a:t>
            </a: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</a:t>
            </a:r>
            <a:endParaRPr lang="en-US" sz="4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 smtClean="0"/>
          </a:p>
          <a:p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Based on a lifetime of experiences, adult learners are more heterogeneous than younger learners.</a:t>
            </a:r>
          </a:p>
          <a:p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Adults’ personal identity is often tied to their experiences with biases and habits.</a:t>
            </a:r>
          </a:p>
          <a:p>
            <a:pPr>
              <a:buNone/>
            </a:pPr>
            <a:endParaRPr lang="en-US" sz="3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Reflective learning helps adults reassess the impact of experiences and prepare them for change.</a:t>
            </a:r>
            <a:endParaRPr lang="en-US" sz="3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Adult’s </a:t>
            </a: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Readiness to Learn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914400" indent="-457200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Adults are ready to learn when they experience a need to learn something in order to cope with real life tasks or problems.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Adult’s </a:t>
            </a: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Orientation to Learning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Adults are life, task, or problem-centered in their orientation.</a:t>
            </a:r>
          </a:p>
          <a:p>
            <a:pPr>
              <a:buNone/>
            </a:pP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needs to use real life situations.</a:t>
            </a:r>
          </a:p>
          <a:p>
            <a:pPr>
              <a:buNone/>
            </a:pP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Flexibility in the lesson allows for personal experiences.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Adult’s </a:t>
            </a: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 to Learn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Adults’ internal priorities are more important than external priorities.</a:t>
            </a: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Incentives such as self-esteem, quality of life, and satisfaction are most important.</a:t>
            </a:r>
          </a:p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Adults’ input into the development of lessons or prioritization of topics can encourage adults to take ownership of the learning process.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are </a:t>
            </a: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Four Elements to Learning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2286000" indent="-517525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</a:p>
          <a:p>
            <a:pPr marL="2286000" indent="-517525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Retention</a:t>
            </a:r>
          </a:p>
          <a:p>
            <a:pPr marL="2286000" indent="-517525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Reinforcement</a:t>
            </a:r>
          </a:p>
          <a:p>
            <a:pPr marL="2286000" indent="-517525"/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Transference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endParaRPr lang="en-US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85800" indent="-396875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key aspect of learning.</a:t>
            </a:r>
          </a:p>
          <a:p>
            <a:pPr marL="685800" indent="-396875">
              <a:buNone/>
            </a:pPr>
            <a:endParaRPr lang="en-US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396875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 to unmotivated adults is a waste of the instructor’s time.</a:t>
            </a:r>
          </a:p>
          <a:p>
            <a:pPr marL="685800" indent="-396875">
              <a:buNone/>
            </a:pP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396875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friendly and open atmosphere helps build motivation.</a:t>
            </a:r>
          </a:p>
          <a:p>
            <a:pPr marL="685800" indent="-396875">
              <a:buNone/>
            </a:pPr>
            <a:endParaRPr lang="en-US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396875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learning environment needs an appropriate level of concern and stress.</a:t>
            </a:r>
          </a:p>
          <a:p>
            <a:pPr marL="685800" indent="-396875">
              <a:buNone/>
            </a:pPr>
            <a:endParaRPr lang="en-US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396875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Appropriate level of difficulty.</a:t>
            </a:r>
          </a:p>
          <a:p>
            <a:pPr marL="685800" indent="-396875">
              <a:buNone/>
            </a:pPr>
            <a:endParaRPr lang="en-US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396875"/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relevance.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Retention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828800" indent="-457200"/>
            <a:endParaRPr lang="en-US" sz="4000" dirty="0" smtClean="0"/>
          </a:p>
          <a:p>
            <a:pPr marL="1828800" indent="-457200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Practice through role play</a:t>
            </a:r>
          </a:p>
          <a:p>
            <a:pPr marL="1828800" indent="-457200">
              <a:buNone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0" indent="-457200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Repetition</a:t>
            </a:r>
          </a:p>
          <a:p>
            <a:pPr marL="1828800" indent="-457200">
              <a:buNone/>
            </a:pPr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0" indent="-457200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Sequenced lesson</a:t>
            </a:r>
          </a:p>
          <a:p>
            <a:pPr marL="1828800" indent="-457200">
              <a:buNone/>
            </a:pPr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828800" indent="-457200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Practical use experiences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Reinforcement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1371600" indent="-457200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Encourage learning</a:t>
            </a:r>
          </a:p>
          <a:p>
            <a:pPr marL="1371600" indent="-457200">
              <a:buNone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0" indent="-457200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 better than negative</a:t>
            </a:r>
          </a:p>
          <a:p>
            <a:pPr marL="1371600" indent="-457200">
              <a:buNone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371600" indent="-457200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Support for students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Transference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457200"/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Learners can associate new information  with something they know.</a:t>
            </a:r>
          </a:p>
          <a:p>
            <a:pPr marL="914400" indent="-457200">
              <a:buNone/>
            </a:pPr>
            <a:endParaRPr lang="en-US" sz="2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457200"/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Learners can find similarities between the new information and something they know.</a:t>
            </a:r>
          </a:p>
          <a:p>
            <a:pPr marL="914400" indent="-457200"/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457200"/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Learners have a high degree of original learning (self-discovery).</a:t>
            </a:r>
          </a:p>
          <a:p>
            <a:pPr marL="914400" indent="-457200"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457200"/>
            <a:r>
              <a:rPr lang="en-US" sz="3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Learners need information for a critical reason.</a:t>
            </a:r>
            <a:endParaRPr lang="en-US" sz="3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 of Major Points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Discover why adults would want to learn something new.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Adults need to learn experientially.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Approach topic as problem-solving.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Repeatedly emphasize relevance of topic.</a:t>
            </a:r>
          </a:p>
          <a:p>
            <a:pPr>
              <a:buNone/>
            </a:pPr>
            <a:endParaRPr lang="en-US" sz="1000" dirty="0" smtClean="0"/>
          </a:p>
          <a:p>
            <a:r>
              <a:rPr lang="en-US" dirty="0" smtClean="0"/>
              <a:t>Involve the adult in the planning, learning and evaluation.</a:t>
            </a:r>
          </a:p>
          <a:p>
            <a:pPr>
              <a:buNone/>
            </a:pPr>
            <a:endParaRPr lang="en-US" sz="1100" dirty="0" smtClean="0"/>
          </a:p>
          <a:p>
            <a:r>
              <a:rPr lang="en-US" dirty="0" smtClean="0"/>
              <a:t>Adults will need to process and reflect.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5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of the Training</a:t>
            </a:r>
            <a:endParaRPr lang="en-US" sz="5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768475" indent="-625475"/>
            <a:endParaRPr lang="en-US" sz="4000" dirty="0" smtClean="0"/>
          </a:p>
          <a:p>
            <a:pPr marL="1768475" indent="-625475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 Learning Strategies</a:t>
            </a:r>
          </a:p>
          <a:p>
            <a:pPr marL="1768475" indent="-625475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Empowerment</a:t>
            </a:r>
          </a:p>
          <a:p>
            <a:pPr marL="1768475" indent="-625475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72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buNone/>
            </a:pPr>
            <a:r>
              <a:rPr lang="en-US" sz="7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Empowering Adults</a:t>
            </a:r>
            <a:endParaRPr lang="en-US" sz="7200" dirty="0">
              <a:latin typeface="+mj-lt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Empowerment involves helping others build their own power bases.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/>
          <a:lstStyle/>
          <a:p>
            <a:pPr algn="ctr">
              <a:buNone/>
            </a:pP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marL="0" indent="0" algn="ctr">
              <a:buNone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Empowerment is a feeling of capability.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Nurturing philosophy, empowerment is referred to as </a:t>
            </a:r>
            <a:r>
              <a:rPr lang="en-US" sz="54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Power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Power is defined as “the life energy within everyone that influences their quality of life.”</a:t>
            </a:r>
          </a:p>
          <a:p>
            <a:pPr algn="ctr">
              <a:buNone/>
            </a:pPr>
            <a:endParaRPr lang="en-US" sz="35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Everyone has Personal Power.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Power is …</a:t>
            </a:r>
            <a:endParaRPr lang="en-US" sz="54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349250" indent="-349250">
              <a:buNone/>
            </a:pP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9250" indent="-349250"/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drive to accomplish</a:t>
            </a:r>
          </a:p>
          <a:p>
            <a:pPr marL="349250" indent="-349250">
              <a:buNone/>
            </a:pPr>
            <a:endParaRPr lang="en-US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9250" indent="-349250"/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choices we make</a:t>
            </a:r>
          </a:p>
          <a:p>
            <a:pPr marL="349250" indent="-349250">
              <a:buNone/>
            </a:pPr>
            <a:endParaRPr lang="en-US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9250" indent="-349250"/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will to love</a:t>
            </a:r>
          </a:p>
          <a:p>
            <a:pPr marL="349250" indent="-349250">
              <a:buNone/>
            </a:pPr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9250" indent="-349250"/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energy to explore, create and question</a:t>
            </a:r>
          </a:p>
          <a:p>
            <a:pPr marL="349250" indent="-349250">
              <a:buNone/>
            </a:pPr>
            <a:endParaRPr lang="en-US" sz="1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9250" indent="-349250"/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commitment to nurture ourselves and others</a:t>
            </a:r>
          </a:p>
          <a:p>
            <a:pPr marL="349250" indent="-349250">
              <a:buNone/>
            </a:pPr>
            <a:endParaRPr lang="en-US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49250" indent="-349250"/>
            <a:r>
              <a:rPr lang="en-US" sz="3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Our personal perceptions and self-worth</a:t>
            </a:r>
          </a:p>
          <a:p>
            <a:pPr marL="349250" indent="-349250">
              <a:buNone/>
            </a:pPr>
            <a:endParaRPr lang="en-US" sz="35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5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None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Power can be positive or negative.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Positive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 of Personal Power enhances our life, the lives of others, and builds positive self-worth.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Negative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use of Personal Power detracts and injures our life, the lives of others, and builds negative self-worth.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6751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244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negative use of Personal Power is the mission of the </a:t>
            </a:r>
            <a: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victim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perpetrator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personality traits within all of us.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buNone/>
            </a:pPr>
            <a:r>
              <a:rPr lang="en-US" sz="7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Adult Learning Strategies</a:t>
            </a:r>
            <a:endParaRPr lang="en-US" sz="7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054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positive use of Personal Power is the mission of the </a:t>
            </a:r>
            <a: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Nurturer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the </a:t>
            </a:r>
            <a: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Nurtured</a:t>
            </a:r>
            <a:r>
              <a:rPr lang="en-US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personality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traits within all of us.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Over time, personality traits turn into full-blown personalities with diseased or healthy neurological networks.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en-US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Powerlessness </a:t>
            </a:r>
            <a:r>
              <a:rPr lang="en-US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is a feeling of learned helplessness which is related to drug and alcohol use, depression, domestic violence, influence of peer pressure, high levels of stress and anger, and family dysfunction.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Power struggles </a:t>
            </a:r>
            <a:r>
              <a:rPr lang="en-US" sz="5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are the personal desires of adults, teens and children to use one’s life energy to influence their lives.</a:t>
            </a:r>
            <a:endParaRPr lang="en-US" sz="5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57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Build Personal Power </a:t>
            </a:r>
            <a:b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Self and Clients</a:t>
            </a:r>
            <a:endParaRPr lang="en-US" sz="36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67000"/>
            <a:ext cx="8229600" cy="3657600"/>
          </a:xfrm>
        </p:spPr>
        <p:txBody>
          <a:bodyPr/>
          <a:lstStyle/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your level of </a:t>
            </a:r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self-awareness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model this behavior with your family and clients.</a:t>
            </a:r>
          </a:p>
          <a:p>
            <a:pPr>
              <a:buNone/>
            </a:pPr>
            <a:endParaRPr lang="en-US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Build Personal Power </a:t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Self and Clients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743200"/>
            <a:ext cx="8229600" cy="3581400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others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Being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unconditional regard.  Often referred to as</a:t>
            </a:r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Unconditional Love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>
              <a:buNone/>
            </a:pPr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 your self for Being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model this behavior with your family and clients.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5712"/>
          </a:xfrm>
        </p:spPr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Build Personal Power </a:t>
            </a:r>
            <a:b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Self and Clients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90800"/>
            <a:ext cx="8229600" cy="3733800"/>
          </a:xfrm>
        </p:spPr>
        <p:txBody>
          <a:bodyPr>
            <a:no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 others for Doing: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conditional regard with focus on behavior.</a:t>
            </a:r>
          </a:p>
          <a:p>
            <a:pPr>
              <a:buNone/>
            </a:pP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opportunities for success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boost self-confidence.</a:t>
            </a:r>
          </a:p>
          <a:p>
            <a:pPr>
              <a:buNone/>
            </a:pP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 your self for Doing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model this with your family and clients.  Focus on your behavior – not your intentions.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57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Build Personal Power </a:t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Self and Clients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 choices 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clients and possible positive and negative consequences.  Write these consequences down and give the list to the clients.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Build Personal Power </a:t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Self and Clients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41148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anger management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strategies:</a:t>
            </a:r>
          </a:p>
          <a:p>
            <a:pPr>
              <a:buNone/>
            </a:pP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228600"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understanding of anger.</a:t>
            </a:r>
          </a:p>
          <a:p>
            <a:pPr marL="685800" indent="-228600">
              <a:buNone/>
            </a:pPr>
            <a:endParaRPr lang="en-US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228600"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on anger “cues” (related to attunement skills).</a:t>
            </a:r>
          </a:p>
          <a:p>
            <a:pPr marL="685800" indent="-228600">
              <a:buNone/>
            </a:pPr>
            <a:endParaRPr lang="en-US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228600"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 with clients ways to express anger energy in healthy, positive ways.</a:t>
            </a:r>
          </a:p>
          <a:p>
            <a:pPr marL="685800" indent="-228600">
              <a:buNone/>
            </a:pPr>
            <a:endParaRPr lang="en-US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228600"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Emphasize the importance of modeling appropriate anger expression skills with children.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4295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Build Personal Power </a:t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Self and Clients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3622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Build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stress management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strategies:</a:t>
            </a:r>
          </a:p>
          <a:p>
            <a:pPr>
              <a:buNone/>
            </a:pP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228600"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understanding of stress and distress</a:t>
            </a:r>
          </a:p>
          <a:p>
            <a:pPr marL="685800" indent="-228600">
              <a:buNone/>
            </a:pPr>
            <a:endParaRPr lang="en-US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228600"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on stress “cues” (related to attunement skills).</a:t>
            </a:r>
          </a:p>
          <a:p>
            <a:pPr marL="685800" indent="-228600">
              <a:buNone/>
            </a:pPr>
            <a:endParaRPr lang="en-US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228600"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 with clients ways to express stress energy in healthy, positive ways.</a:t>
            </a:r>
          </a:p>
          <a:p>
            <a:pPr marL="685800" indent="-228600">
              <a:buNone/>
            </a:pPr>
            <a:endParaRPr lang="en-US" sz="11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228600"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 with clients ways to reduce stress.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5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6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Andragogy:</a:t>
            </a:r>
            <a:endParaRPr lang="en-US" sz="5400" dirty="0" smtClean="0">
              <a:solidFill>
                <a:srgbClr val="FFC000"/>
              </a:solidFill>
              <a:latin typeface="+mj-lt"/>
            </a:endParaRPr>
          </a:p>
          <a:p>
            <a:pPr algn="ctr">
              <a:buNone/>
            </a:pPr>
            <a:r>
              <a:rPr lang="en-US" sz="4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“The art and science of helping adults learn.”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819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Build Personal Power </a:t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Self and Clients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962400"/>
          </a:xfrm>
        </p:spPr>
        <p:txBody>
          <a:bodyPr/>
          <a:lstStyle/>
          <a:p>
            <a:endParaRPr lang="en-US" dirty="0" smtClean="0"/>
          </a:p>
          <a:p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</a:t>
            </a:r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self-awareness</a:t>
            </a:r>
            <a:r>
              <a:rPr lang="en-U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 List self traits that are desirable and undesirable and a plan to replace undesirable traits with desirable ones.</a:t>
            </a: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3533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Build Personal Power </a:t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Self and Clients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191000"/>
          </a:xfrm>
        </p:spPr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 </a:t>
            </a:r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self-worth:</a:t>
            </a:r>
          </a:p>
          <a:p>
            <a:pPr>
              <a:buNone/>
            </a:pP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228600"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Power</a:t>
            </a:r>
          </a:p>
          <a:p>
            <a:pPr marL="685800" indent="-228600"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Praise for Being and Doing</a:t>
            </a:r>
          </a:p>
          <a:p>
            <a:pPr marL="685800" indent="-228600"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Self-Awareness</a:t>
            </a:r>
          </a:p>
          <a:p>
            <a:pPr marL="685800" indent="-228600"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Accept praise from others</a:t>
            </a:r>
          </a:p>
          <a:p>
            <a:pPr marL="685800" indent="-228600"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Offer self praise</a:t>
            </a:r>
          </a:p>
          <a:p>
            <a:pPr marL="685800" indent="-228600"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Change negative self-labels for positive ones</a:t>
            </a:r>
          </a:p>
          <a:p>
            <a:pPr marL="685800" indent="-228600"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Have appropriate and realistic expectations for self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05712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Build Personal Power </a:t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Self and Clients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3886200"/>
          </a:xfrm>
        </p:spPr>
        <p:txBody>
          <a:bodyPr>
            <a:normAutofit/>
          </a:bodyPr>
          <a:lstStyle/>
          <a:p>
            <a:endParaRPr lang="en-US" sz="2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14400" indent="-457200"/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Treat others with dignity by developing</a:t>
            </a:r>
            <a:r>
              <a:rPr lang="en-US" sz="40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Empathy</a:t>
            </a:r>
            <a:r>
              <a:rPr lang="en-US" sz="4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685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Empathy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Empathy is the ability to perceive and accept the subjective experiences of others and to respond in a caring, dignified way.</a:t>
            </a:r>
          </a:p>
          <a:p>
            <a:pPr marL="685800" indent="-228600">
              <a:buFontTx/>
              <a:buChar char="-"/>
            </a:pPr>
            <a:endParaRPr lang="en-US" sz="2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228600">
              <a:buFontTx/>
              <a:buChar char="-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Comes from the Greek word “empatheia” which means </a:t>
            </a:r>
            <a:r>
              <a:rPr lang="en-US" sz="24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 into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marL="685800" indent="-228600">
              <a:buNone/>
            </a:pPr>
            <a:endParaRPr lang="en-US" sz="1600" dirty="0" smtClean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228600">
              <a:buFontTx/>
              <a:buChar char="-"/>
            </a:pP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 with clients ways to build empathy:  </a:t>
            </a: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caring for objects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(clothes, home, car, etc.); </a:t>
            </a: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caring for self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(hygiene, diet, exercise, personal references/labels, etc.); </a:t>
            </a:r>
            <a:r>
              <a:rPr lang="en-US" sz="2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caring for others </a:t>
            </a:r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(plants, pets, children, etc). 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Ways to Build Personal Power </a:t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 Self and Clients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038600"/>
          </a:xfrm>
        </p:spPr>
        <p:txBody>
          <a:bodyPr>
            <a:normAutofit/>
          </a:bodyPr>
          <a:lstStyle/>
          <a:p>
            <a:r>
              <a:rPr lang="en-US" dirty="0" smtClean="0"/>
              <a:t>Build </a:t>
            </a:r>
            <a:r>
              <a:rPr lang="en-US" dirty="0" smtClean="0">
                <a:solidFill>
                  <a:srgbClr val="FFC000"/>
                </a:solidFill>
              </a:rPr>
              <a:t>communication skills</a:t>
            </a:r>
            <a:r>
              <a:rPr lang="en-US" dirty="0" smtClean="0"/>
              <a:t>:</a:t>
            </a:r>
          </a:p>
          <a:p>
            <a:pPr>
              <a:buNone/>
            </a:pP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228600"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Taking responsibility for one’s behavior: no blaming.</a:t>
            </a:r>
          </a:p>
          <a:p>
            <a:pPr marL="685800" indent="-228600">
              <a:buFontTx/>
              <a:buChar char="-"/>
            </a:pP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228600"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Confronting and not criticizing: using “I” statements” and no name calling.</a:t>
            </a:r>
          </a:p>
          <a:p>
            <a:pPr marL="685800" indent="-228600">
              <a:buNone/>
            </a:pPr>
            <a:endParaRPr lang="en-US" sz="16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685800" indent="-228600">
              <a:buFontTx/>
              <a:buChar char="-"/>
            </a:pP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Brainstorm possibilities/causes/reasons to situations and events.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219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 and Decision Making</a:t>
            </a:r>
            <a: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5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lnSpcReduction="10000"/>
          </a:bodyPr>
          <a:lstStyle/>
          <a:p>
            <a:pPr marL="60325" indent="-60325" algn="ctr">
              <a:buNone/>
            </a:pPr>
            <a:r>
              <a:rPr lang="en-US" sz="2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Problem Solving</a:t>
            </a:r>
          </a:p>
          <a:p>
            <a:pPr marL="2682875" indent="0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What is the problem?                    </a:t>
            </a:r>
          </a:p>
          <a:p>
            <a:pPr marL="2682875" indent="0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Whose problem is it</a:t>
            </a:r>
          </a:p>
          <a:p>
            <a:pPr marL="2682875" indent="0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What have you tried?      </a:t>
            </a:r>
          </a:p>
          <a:p>
            <a:pPr marL="974725" indent="0" algn="ctr">
              <a:buNone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2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Decision Making</a:t>
            </a:r>
          </a:p>
          <a:p>
            <a:pPr marL="1600200" indent="-60325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What would you like to see instead?</a:t>
            </a:r>
          </a:p>
          <a:p>
            <a:pPr marL="1600200" indent="-60325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Brainstorm three ways you can achieve your goals.</a:t>
            </a:r>
          </a:p>
          <a:p>
            <a:pPr marL="1600200" indent="-60325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Try your solutions and evaluate the effectiveness.</a:t>
            </a:r>
          </a:p>
          <a:p>
            <a:pPr marL="1600200" indent="-60325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If the problem persists, begin the process over.     </a:t>
            </a:r>
          </a:p>
          <a:p>
            <a:pPr marL="974725" indent="0" algn="ctr">
              <a:buNone/>
            </a:pPr>
            <a:endPara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ctr">
              <a:buNone/>
            </a:pPr>
            <a:r>
              <a:rPr lang="en-US" sz="2000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Negotiate and Compromise</a:t>
            </a:r>
          </a:p>
          <a:p>
            <a:pPr marL="457200" indent="0" algn="ctr">
              <a:buNone/>
            </a:pPr>
            <a:r>
              <a:rPr lang="en-US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  When problem solving leaves both people at a stalemate.</a:t>
            </a:r>
            <a:endParaRPr lang="en-US" sz="2000" dirty="0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en-US" sz="7200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  <a:p>
            <a:pPr algn="ctr">
              <a:buNone/>
            </a:pPr>
            <a:r>
              <a:rPr lang="en-US" sz="72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Communication</a:t>
            </a:r>
            <a:endParaRPr lang="en-US" sz="7200" dirty="0">
              <a:latin typeface="+mj-lt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</a:t>
            </a: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Barriers to Listening</a:t>
            </a:r>
            <a:b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Focusing on Personal Agenda: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Formulating our next thought while speaker is still talking.</a:t>
            </a:r>
          </a:p>
          <a:p>
            <a:pPr>
              <a:buNone/>
            </a:pPr>
            <a:endParaRPr lang="en-US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Emotional Noise: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Appearance; non-verbal cues.</a:t>
            </a:r>
          </a:p>
          <a:p>
            <a:pPr>
              <a:buNone/>
            </a:pPr>
            <a:endParaRPr lang="en-US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Criticizing Speaker: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on the message and not on the messenger.</a:t>
            </a:r>
          </a:p>
          <a:p>
            <a:pPr>
              <a:buNone/>
            </a:pPr>
            <a:endParaRPr lang="en-US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Speech Rate v. Thought Rate: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Speech rate (125 wpm) is much slower than the rate at which we think (500-800 wpm).</a:t>
            </a:r>
          </a:p>
          <a:p>
            <a:pPr>
              <a:buNone/>
            </a:pPr>
            <a:endParaRPr lang="en-US" sz="13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Information Overload: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Too much information.</a:t>
            </a:r>
          </a:p>
          <a:p>
            <a:pPr>
              <a:buNone/>
            </a:pP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External Noise: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TV, cell phones, too hot or too cold room.</a:t>
            </a:r>
          </a:p>
          <a:p>
            <a:pPr>
              <a:buNone/>
            </a:pPr>
            <a:endParaRPr lang="en-US" sz="14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Feeling Sick:  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Headache, stomach ache, pain, discomfort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 for Listening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2800" dirty="0" smtClean="0"/>
          </a:p>
          <a:p>
            <a:pPr marL="396875" indent="-396875"/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on the person, their thoughts and feelings.</a:t>
            </a:r>
          </a:p>
          <a:p>
            <a:pPr marL="396875" indent="-396875">
              <a:buNone/>
            </a:pP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96875" indent="-396875"/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 attention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the person.</a:t>
            </a:r>
          </a:p>
          <a:p>
            <a:pPr marL="396875" indent="-396875">
              <a:buNone/>
            </a:pP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96875" indent="-396875"/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for the essence of the message.</a:t>
            </a:r>
          </a:p>
          <a:p>
            <a:pPr marL="396875" indent="-396875">
              <a:buNone/>
            </a:pP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96875" indent="-396875"/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empathic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 imagine how you would feel.</a:t>
            </a:r>
          </a:p>
          <a:p>
            <a:pPr marL="396875" indent="-396875">
              <a:buNone/>
            </a:pPr>
            <a:endParaRPr lang="en-US" sz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96875" indent="-396875"/>
            <a:r>
              <a:rPr lang="en-US" sz="2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Ask questions </a:t>
            </a: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 clarification.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Barriers to Accurate Perceptions</a:t>
            </a:r>
            <a:b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648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Intense emotional state:  anger, sadness, fear, etc.</a:t>
            </a:r>
          </a:p>
          <a:p>
            <a:pPr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Holding preconceptions about people or events.</a:t>
            </a:r>
          </a:p>
          <a:p>
            <a:pPr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Misconceptions generated from making assumptions and ignoring details.</a:t>
            </a:r>
          </a:p>
          <a:p>
            <a:pPr>
              <a:buNone/>
            </a:pPr>
            <a:endParaRPr lang="en-US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Focusing on the negative aspects is a common habit.</a:t>
            </a:r>
          </a:p>
          <a:p>
            <a:pPr>
              <a:buNone/>
            </a:pPr>
            <a:endParaRPr lang="en-US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Assuming others have a similar interpretation without checking how others interpret a situation.</a:t>
            </a:r>
          </a:p>
          <a:p>
            <a:pPr>
              <a:buNone/>
            </a:pPr>
            <a:endParaRPr lang="en-US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Sending or receiving incongruent communication (behavioral) cues, i.e. body language that contradicts verbal message.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Keep in mind that adults generally remember …</a:t>
            </a:r>
            <a:br>
              <a:rPr 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0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0" indent="-288925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10% of what they </a:t>
            </a:r>
            <a:r>
              <a:rPr 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</a:t>
            </a:r>
          </a:p>
          <a:p>
            <a:pPr marL="1143000" indent="-288925"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288925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20% of what they </a:t>
            </a:r>
            <a:r>
              <a:rPr 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hear</a:t>
            </a:r>
          </a:p>
          <a:p>
            <a:pPr marL="1143000" indent="-288925"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288925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30% of what they </a:t>
            </a:r>
            <a:r>
              <a:rPr 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</a:t>
            </a:r>
          </a:p>
          <a:p>
            <a:pPr marL="1143000" indent="-288925"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288925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50% of what they </a:t>
            </a:r>
            <a:r>
              <a:rPr 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see and hear</a:t>
            </a:r>
          </a:p>
          <a:p>
            <a:pPr marL="1143000" indent="-288925"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288925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70% of what they </a:t>
            </a:r>
            <a:r>
              <a:rPr 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and write</a:t>
            </a:r>
          </a:p>
          <a:p>
            <a:pPr marL="1143000" indent="-288925"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288925"/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90% of what they </a:t>
            </a:r>
            <a:r>
              <a:rPr lang="en-US" sz="32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say as they do</a:t>
            </a:r>
          </a:p>
          <a:p>
            <a:pPr marL="1143000" indent="-288925" algn="r">
              <a:buNone/>
            </a:pPr>
            <a:endParaRPr lang="en-US" sz="1200" b="1" dirty="0" smtClean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143000" indent="-288925" algn="r">
              <a:buNone/>
            </a:pPr>
            <a:r>
              <a:rPr lang="en-US" sz="1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(Explained by Edgar Dale –</a:t>
            </a:r>
            <a:r>
              <a:rPr lang="en-US" sz="12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Dale’s Cone of Experience</a:t>
            </a:r>
            <a:r>
              <a:rPr lang="en-US" sz="12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1960)</a:t>
            </a:r>
            <a:endParaRPr lang="en-US" sz="1200" b="1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 for Improving Perceptions</a:t>
            </a:r>
            <a:r>
              <a:rPr lang="en-US" sz="49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9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Reality is nothing more than perceptions at moment.</a:t>
            </a:r>
          </a:p>
          <a:p>
            <a:pPr>
              <a:buNone/>
            </a:pPr>
            <a:endParaRPr lang="en-US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 realities are the subjective interpretation of the moment.  There is no objective world.</a:t>
            </a:r>
          </a:p>
          <a:p>
            <a:pPr>
              <a:buNone/>
            </a:pPr>
            <a:endParaRPr lang="en-US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 your perceptions and think about how they are formed.</a:t>
            </a:r>
          </a:p>
          <a:p>
            <a:pPr>
              <a:buNone/>
            </a:pPr>
            <a:endParaRPr lang="en-US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Observe carefully and attentively – be completely involved in the moment.</a:t>
            </a:r>
          </a:p>
          <a:p>
            <a:pPr>
              <a:buNone/>
            </a:pPr>
            <a:endParaRPr lang="en-US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aware of the meanings you attach to your perceptions.</a:t>
            </a:r>
          </a:p>
          <a:p>
            <a:pPr>
              <a:buNone/>
            </a:pPr>
            <a:endParaRPr lang="en-US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Increased self-awareness will lead to awareness of the barriers used in perceptions.</a:t>
            </a:r>
          </a:p>
          <a:p>
            <a:pPr>
              <a:buNone/>
            </a:pPr>
            <a:endParaRPr lang="en-US" sz="9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Develop your level of empathy and work on focusing on others.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Barriers to Effective Verbal Communication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Lacking clarity and precision:  vague, political-type responses</a:t>
            </a:r>
          </a:p>
          <a:p>
            <a:pPr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generalizations and stereotypes</a:t>
            </a:r>
          </a:p>
          <a:p>
            <a:pPr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Jumping to conclusions</a:t>
            </a:r>
          </a:p>
          <a:p>
            <a:pPr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Using disconfirming responses such as interrupting, making irrelevant responses, not saying anything at all</a:t>
            </a:r>
          </a:p>
          <a:p>
            <a:pPr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Lacking confidence due to shyness, low self-worth, low sense of personal power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 for Effective Verbal Communication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Describe your own feelings and thoughts rather than evaluating others.</a:t>
            </a:r>
          </a:p>
          <a:p>
            <a:pPr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Focus in the issue rather than on the person.</a:t>
            </a:r>
          </a:p>
          <a:p>
            <a:pPr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yourself, honestly and openly but with dignity.</a:t>
            </a:r>
          </a:p>
          <a:p>
            <a:pPr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Empathize rather than remain detached.</a:t>
            </a:r>
          </a:p>
          <a:p>
            <a:pPr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 for other points of view.</a:t>
            </a:r>
          </a:p>
          <a:p>
            <a:pPr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>
              <a:buNone/>
            </a:pPr>
            <a:r>
              <a:rPr lang="en-US" sz="14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Continued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Strategies for Effective Verbal Communication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Value yourself and your own experiences.</a:t>
            </a:r>
          </a:p>
          <a:p>
            <a:pPr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Perceive and present yourself as an equal rather than a superior.</a:t>
            </a:r>
          </a:p>
          <a:p>
            <a:pPr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Respond to others in ways that acknowledge their experiences, opinions, values.  This is not necessarily agreeing with the messages, but honoring their response.</a:t>
            </a:r>
          </a:p>
          <a:p>
            <a:pPr>
              <a:buNone/>
            </a:pPr>
            <a:endParaRPr lang="en-US" sz="8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Send consistent verbal and non-verbal messages.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Adapted from Beebe et al. </a:t>
            </a:r>
          </a:p>
          <a:p>
            <a:pPr>
              <a:buNone/>
            </a:pPr>
            <a:r>
              <a:rPr lang="en-US" i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Interpersonal Communication: Relating to Others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2nd Canadian Edition, 2000; and,  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Developing and Maintaining Professional Relationships, TRACE Workshops, 2002. 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</a:p>
          <a:p>
            <a:pPr>
              <a:buNone/>
            </a:pP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Additional concepts have been added by Stephen Bavolek, Ph.D., Family Development Resources, Inc., 2008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000" b="1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Cone of Experience, Edgar Dale (1946) in “AudioVisual Methods of Teaching”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pic>
        <p:nvPicPr>
          <p:cNvPr id="16" name="Content Placeholder 15" descr="Cone of Experience.jp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668379" y="1952165"/>
            <a:ext cx="5807242" cy="435543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Knowles, Holton and Swanson (1998) discuss six assumptions of andragogy:</a:t>
            </a:r>
            <a:endParaRPr lang="en-US" sz="28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endParaRPr lang="en-US" dirty="0" smtClean="0"/>
          </a:p>
          <a:p>
            <a:pPr marL="1371600" indent="-457200"/>
            <a:r>
              <a:rPr lang="en-US" sz="3600" dirty="0" smtClean="0"/>
              <a:t>The Adult’s </a:t>
            </a:r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to Know</a:t>
            </a:r>
          </a:p>
          <a:p>
            <a:pPr marL="1371600" indent="-457200"/>
            <a:r>
              <a:rPr lang="en-US" sz="3600" dirty="0" smtClean="0"/>
              <a:t>The Adult’s </a:t>
            </a:r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Self-Concept</a:t>
            </a:r>
          </a:p>
          <a:p>
            <a:pPr marL="1371600" indent="-457200"/>
            <a:r>
              <a:rPr lang="en-US" sz="3600" dirty="0" smtClean="0"/>
              <a:t>The Role of the Adult’s </a:t>
            </a:r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Experience</a:t>
            </a:r>
          </a:p>
          <a:p>
            <a:pPr marL="1371600" indent="-457200"/>
            <a:r>
              <a:rPr lang="en-US" sz="3600" dirty="0" smtClean="0"/>
              <a:t>The Adult’s </a:t>
            </a:r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Orientation to Learning </a:t>
            </a:r>
          </a:p>
          <a:p>
            <a:pPr marL="1371600" indent="-457200"/>
            <a:r>
              <a:rPr lang="en-US" sz="3600" dirty="0" smtClean="0"/>
              <a:t>The Adult’s </a:t>
            </a:r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Readiness to Learn</a:t>
            </a:r>
          </a:p>
          <a:p>
            <a:pPr marL="1371600" indent="-457200"/>
            <a:r>
              <a:rPr lang="en-US" sz="3600" dirty="0" smtClean="0"/>
              <a:t>The Adult’s </a:t>
            </a:r>
            <a:r>
              <a:rPr lang="en-U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 to Learn</a:t>
            </a:r>
            <a:endParaRPr lang="en-US" sz="3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Adult’s </a:t>
            </a:r>
            <a:r>
              <a:rPr lang="en-US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Need to Know</a:t>
            </a: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000" dirty="0">
              <a:solidFill>
                <a:schemeClr val="accent3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sz="3200" dirty="0" smtClean="0"/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Adults need to know why they should learn something and how it will benefit them.</a:t>
            </a:r>
          </a:p>
          <a:p>
            <a:pPr>
              <a:buNone/>
            </a:pP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Learning for immediate use is better than learning for future use.</a:t>
            </a:r>
          </a:p>
          <a:p>
            <a:pPr>
              <a:buNone/>
            </a:pPr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do you expect to learn?</a:t>
            </a:r>
          </a:p>
          <a:p>
            <a:endParaRPr lang="en-US" sz="3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might the information be useful for them?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Adult’s </a:t>
            </a:r>
            <a:r>
              <a:rPr lang="en-US" sz="44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Self-Concept</a:t>
            </a:r>
            <a:endParaRPr lang="en-US" sz="44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r>
              <a:rPr lang="en-US" sz="3200" dirty="0" smtClean="0"/>
              <a:t>Adults resent and resist situations in which they feel others are imposing their wills on them.</a:t>
            </a:r>
          </a:p>
          <a:p>
            <a:pPr>
              <a:buNone/>
            </a:pPr>
            <a:endParaRPr lang="en-US" sz="3200" dirty="0" smtClean="0"/>
          </a:p>
          <a:p>
            <a:r>
              <a:rPr lang="en-US" sz="3200" dirty="0" smtClean="0"/>
              <a:t>Self-Concept as a learner is influenced by successes and failures in school.</a:t>
            </a:r>
          </a:p>
          <a:p>
            <a:endParaRPr lang="en-US" sz="3200" dirty="0" smtClean="0"/>
          </a:p>
          <a:p>
            <a:r>
              <a:rPr lang="en-US" sz="3200" dirty="0" smtClean="0"/>
              <a:t>Self-Concept as a learner is also related to the person’s level of empowerment and motivation.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423</TotalTime>
  <Words>1878</Words>
  <Application>Microsoft Office PowerPoint</Application>
  <PresentationFormat>On-screen Show (4:3)</PresentationFormat>
  <Paragraphs>394</Paragraphs>
  <Slides>54</Slides>
  <Notes>54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55" baseType="lpstr">
      <vt:lpstr>Flow</vt:lpstr>
      <vt:lpstr>Effective Communication:</vt:lpstr>
      <vt:lpstr>Focus of the Training</vt:lpstr>
      <vt:lpstr>PowerPoint Presentation</vt:lpstr>
      <vt:lpstr> </vt:lpstr>
      <vt:lpstr>Keep in mind that adults generally remember … </vt:lpstr>
      <vt:lpstr>Cone of Experience, Edgar Dale (1946) in “AudioVisual Methods of Teaching” </vt:lpstr>
      <vt:lpstr>Knowles, Holton and Swanson (1998) discuss six assumptions of andragogy:</vt:lpstr>
      <vt:lpstr>           The Adult’s Need to Know </vt:lpstr>
      <vt:lpstr>The Adult’s Self-Concept</vt:lpstr>
      <vt:lpstr>The Role of the Adult’s Experience</vt:lpstr>
      <vt:lpstr>The Adult’s Readiness to Learn</vt:lpstr>
      <vt:lpstr>The Adult’s Orientation to Learning</vt:lpstr>
      <vt:lpstr>The Adult’s Motivation to Learn</vt:lpstr>
      <vt:lpstr>There are Four Elements to Learning</vt:lpstr>
      <vt:lpstr>Motivation</vt:lpstr>
      <vt:lpstr>Retention</vt:lpstr>
      <vt:lpstr>Reinforcement</vt:lpstr>
      <vt:lpstr>Transference</vt:lpstr>
      <vt:lpstr>Summary of Major Points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Personal Power is …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Ways to Build Personal Power  in Self and Clients</vt:lpstr>
      <vt:lpstr>Ways to Build Personal Power  in Self and Clients</vt:lpstr>
      <vt:lpstr>Ways to Build Personal Power  in Self and Clients</vt:lpstr>
      <vt:lpstr>Ways to Build Personal Power  in Self and Clients</vt:lpstr>
      <vt:lpstr>Ways to Build Personal Power  in Self and Clients</vt:lpstr>
      <vt:lpstr>Ways to Build Personal Power  in Self and Clients</vt:lpstr>
      <vt:lpstr>Ways to Build Personal Power  in Self and Clients</vt:lpstr>
      <vt:lpstr>Ways to Build Personal Power  in Self and Clients</vt:lpstr>
      <vt:lpstr>Ways to Build Personal Power  in Self and Clients</vt:lpstr>
      <vt:lpstr>Empathy</vt:lpstr>
      <vt:lpstr>Ways to Build Personal Power  in Self and Clients</vt:lpstr>
      <vt:lpstr>  Problem Solving and Decision Making </vt:lpstr>
      <vt:lpstr>PowerPoint Presentation</vt:lpstr>
      <vt:lpstr>                    Barriers to Listening </vt:lpstr>
      <vt:lpstr>Strategies for Listening</vt:lpstr>
      <vt:lpstr>Barriers to Accurate Perceptions </vt:lpstr>
      <vt:lpstr>  Strategies for Improving Perceptions </vt:lpstr>
      <vt:lpstr>Barriers to Effective Verbal Communication</vt:lpstr>
      <vt:lpstr>Strategies for Effective Verbal Communication</vt:lpstr>
      <vt:lpstr>Strategies for Effective Verbal Communication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Joan-marie Dellinger</dc:creator>
  <cp:lastModifiedBy>Wolf</cp:lastModifiedBy>
  <cp:revision>120</cp:revision>
  <dcterms:created xsi:type="dcterms:W3CDTF">2008-08-22T16:26:11Z</dcterms:created>
  <dcterms:modified xsi:type="dcterms:W3CDTF">2011-10-28T14:57:25Z</dcterms:modified>
</cp:coreProperties>
</file>